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78" r:id="rId3"/>
    <p:sldId id="279" r:id="rId4"/>
    <p:sldId id="276" r:id="rId5"/>
    <p:sldId id="281" r:id="rId6"/>
    <p:sldId id="284" r:id="rId7"/>
    <p:sldId id="285" r:id="rId8"/>
    <p:sldId id="286" r:id="rId9"/>
    <p:sldId id="287" r:id="rId10"/>
    <p:sldId id="313" r:id="rId11"/>
    <p:sldId id="291" r:id="rId12"/>
    <p:sldId id="314" r:id="rId13"/>
    <p:sldId id="315" r:id="rId14"/>
    <p:sldId id="319" r:id="rId15"/>
    <p:sldId id="292" r:id="rId16"/>
    <p:sldId id="293" r:id="rId17"/>
    <p:sldId id="294" r:id="rId18"/>
    <p:sldId id="295" r:id="rId19"/>
    <p:sldId id="296" r:id="rId20"/>
    <p:sldId id="297" r:id="rId21"/>
    <p:sldId id="299" r:id="rId22"/>
    <p:sldId id="303" r:id="rId23"/>
    <p:sldId id="304" r:id="rId24"/>
    <p:sldId id="305" r:id="rId25"/>
    <p:sldId id="316" r:id="rId26"/>
    <p:sldId id="323" r:id="rId27"/>
    <p:sldId id="318" r:id="rId28"/>
    <p:sldId id="320" r:id="rId29"/>
    <p:sldId id="322" r:id="rId30"/>
    <p:sldId id="321" r:id="rId31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380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0E4E1-0DCF-4246-84FC-6386F2A2FEFE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A13C1-228C-420C-8C36-B35819D228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44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A13C1-228C-420C-8C36-B35819D2285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6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42950" y="2130442"/>
            <a:ext cx="8420100" cy="1470025"/>
          </a:xfrm>
        </p:spPr>
        <p:txBody>
          <a:bodyPr/>
          <a:lstStyle>
            <a:lvl1pPr algn="ctr">
              <a:defRPr sz="3692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7" name="Text Box 1033"/>
          <p:cNvSpPr txBox="1">
            <a:spLocks noChangeArrowheads="1"/>
          </p:cNvSpPr>
          <p:nvPr userDrawn="1"/>
        </p:nvSpPr>
        <p:spPr bwMode="auto">
          <a:xfrm>
            <a:off x="947026" y="21619"/>
            <a:ext cx="8723313" cy="17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endParaRPr lang="ru-RU" sz="1108" b="1" dirty="0" smtClean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sz="1662" b="1" dirty="0" smtClean="0">
                <a:solidFill>
                  <a:srgbClr val="000000"/>
                </a:solidFill>
              </a:rPr>
              <a:t>Национальный </a:t>
            </a:r>
            <a:r>
              <a:rPr lang="ru-RU" sz="1662" b="1" noProof="0" dirty="0" smtClean="0">
                <a:solidFill>
                  <a:srgbClr val="000000"/>
                </a:solidFill>
              </a:rPr>
              <a:t>исследовательский</a:t>
            </a:r>
            <a:r>
              <a:rPr lang="en-US" sz="1662" b="1" dirty="0" smtClean="0">
                <a:solidFill>
                  <a:srgbClr val="000000"/>
                </a:solidFill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662" b="1" noProof="0" dirty="0" smtClean="0">
                <a:solidFill>
                  <a:srgbClr val="000000"/>
                </a:solidFill>
              </a:rPr>
              <a:t>Нижегородский</a:t>
            </a:r>
            <a:r>
              <a:rPr lang="en-US" sz="1662" b="1" baseline="0" dirty="0" smtClean="0">
                <a:solidFill>
                  <a:srgbClr val="000000"/>
                </a:solidFill>
              </a:rPr>
              <a:t> </a:t>
            </a:r>
            <a:r>
              <a:rPr lang="ru-RU" sz="1662" b="1" baseline="0" noProof="0" dirty="0" smtClean="0">
                <a:solidFill>
                  <a:srgbClr val="000000"/>
                </a:solidFill>
              </a:rPr>
              <a:t>государственный</a:t>
            </a:r>
            <a:r>
              <a:rPr lang="en-US" sz="1662" b="1" baseline="0" dirty="0" smtClean="0">
                <a:solidFill>
                  <a:srgbClr val="000000"/>
                </a:solidFill>
              </a:rPr>
              <a:t> </a:t>
            </a:r>
            <a:r>
              <a:rPr lang="ru-RU" sz="1662" b="1" baseline="0" noProof="0" dirty="0" smtClean="0">
                <a:solidFill>
                  <a:srgbClr val="000000"/>
                </a:solidFill>
              </a:rPr>
              <a:t>университет</a:t>
            </a:r>
            <a:r>
              <a:rPr lang="en-US" sz="1662" b="1" baseline="0" dirty="0" smtClean="0">
                <a:solidFill>
                  <a:srgbClr val="000000"/>
                </a:solidFill>
              </a:rPr>
              <a:t> </a:t>
            </a:r>
            <a:r>
              <a:rPr lang="ru-RU" sz="1662" b="1" baseline="0" noProof="0" dirty="0" smtClean="0">
                <a:solidFill>
                  <a:srgbClr val="000000"/>
                </a:solidFill>
              </a:rPr>
              <a:t>им</a:t>
            </a:r>
            <a:r>
              <a:rPr lang="en-US" sz="1662" b="1" baseline="0" dirty="0" smtClean="0">
                <a:solidFill>
                  <a:srgbClr val="000000"/>
                </a:solidFill>
              </a:rPr>
              <a:t>. Н.И. </a:t>
            </a:r>
            <a:r>
              <a:rPr lang="ru-RU" sz="1662" b="1" baseline="0" noProof="0" dirty="0" smtClean="0">
                <a:solidFill>
                  <a:srgbClr val="000000"/>
                </a:solidFill>
              </a:rPr>
              <a:t>Лобачевского</a:t>
            </a: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662" b="1" baseline="0" noProof="0" dirty="0" smtClean="0">
                <a:solidFill>
                  <a:srgbClr val="000000"/>
                </a:solidFill>
              </a:rPr>
              <a:t>Институт информационных технологий, математики и механики</a:t>
            </a:r>
            <a:endParaRPr lang="ru-RU" sz="1662" b="1" noProof="0" dirty="0" smtClean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endParaRPr lang="en-US" sz="1846" b="1" i="1" dirty="0" smtClean="0">
              <a:solidFill>
                <a:srgbClr val="0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2" y="115889"/>
            <a:ext cx="1150867" cy="12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7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8" name="Text Box 1033"/>
          <p:cNvSpPr txBox="1">
            <a:spLocks noChangeArrowheads="1"/>
          </p:cNvSpPr>
          <p:nvPr/>
        </p:nvSpPr>
        <p:spPr bwMode="auto">
          <a:xfrm>
            <a:off x="9285161" y="6454780"/>
            <a:ext cx="500459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A80D848-2B1E-47B9-981C-1D0CF759AAAF}" type="slidenum">
              <a:rPr lang="ru-RU" sz="1108">
                <a:latin typeface="+mn-lt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1108" dirty="0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61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923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2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">
                <a:latin typeface="Arial" charset="0"/>
                <a:cs typeface="Arial" charset="0"/>
              </a:defRPr>
            </a:lvl1pPr>
          </a:lstStyle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" y="6030021"/>
            <a:ext cx="676757" cy="7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6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7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7"/>
            <a:ext cx="84201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39" indent="0">
              <a:buNone/>
              <a:defRPr sz="1662"/>
            </a:lvl2pPr>
            <a:lvl3pPr marL="844078" indent="0">
              <a:buNone/>
              <a:defRPr sz="1477"/>
            </a:lvl3pPr>
            <a:lvl4pPr marL="1266117" indent="0">
              <a:buNone/>
              <a:defRPr sz="1292"/>
            </a:lvl4pPr>
            <a:lvl5pPr marL="1688155" indent="0">
              <a:buNone/>
              <a:defRPr sz="1292"/>
            </a:lvl5pPr>
            <a:lvl6pPr marL="2110195" indent="0">
              <a:buNone/>
              <a:defRPr sz="1292"/>
            </a:lvl6pPr>
            <a:lvl7pPr marL="2532233" indent="0">
              <a:buNone/>
              <a:defRPr sz="1292"/>
            </a:lvl7pPr>
            <a:lvl8pPr marL="2954272" indent="0">
              <a:buNone/>
              <a:defRPr sz="1292"/>
            </a:lvl8pPr>
            <a:lvl9pPr marL="3376311" indent="0">
              <a:buNone/>
              <a:defRPr sz="129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61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923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2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">
                <a:latin typeface="Arial" charset="0"/>
                <a:cs typeface="Arial" charset="0"/>
              </a:defRPr>
            </a:lvl1pPr>
          </a:lstStyle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" y="6030021"/>
            <a:ext cx="676757" cy="7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453" y="207963"/>
            <a:ext cx="9083939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196976"/>
            <a:ext cx="89154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60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923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2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">
                <a:latin typeface="Arial" charset="0"/>
                <a:cs typeface="Arial" charset="0"/>
              </a:defRPr>
            </a:lvl1pPr>
          </a:lstStyle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5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8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32427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62">
              <a:latin typeface="+mn-lt"/>
              <a:cs typeface="Arial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" y="6030021"/>
            <a:ext cx="676757" cy="7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22039" algn="l" rtl="0" eaLnBrk="1" fontAlgn="base" hangingPunct="1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844078" algn="l" rtl="0" eaLnBrk="1" fontAlgn="base" hangingPunct="1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266117" algn="l" rtl="0" eaLnBrk="1" fontAlgn="base" hangingPunct="1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688155" algn="l" rtl="0" eaLnBrk="1" fontAlgn="base" hangingPunct="1">
        <a:spcBef>
          <a:spcPct val="0"/>
        </a:spcBef>
        <a:spcAft>
          <a:spcPct val="0"/>
        </a:spcAft>
        <a:defRPr sz="2769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16529" indent="-316529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2215">
          <a:solidFill>
            <a:schemeClr val="tx1"/>
          </a:solidFill>
          <a:latin typeface="+mn-lt"/>
          <a:ea typeface="+mn-ea"/>
          <a:cs typeface="+mn-cs"/>
        </a:defRPr>
      </a:lvl1pPr>
      <a:lvl2pPr marL="685813" indent="-263775" algn="l" rtl="0" eaLnBrk="0" fontAlgn="base" hangingPunct="0">
        <a:spcBef>
          <a:spcPct val="20000"/>
        </a:spcBef>
        <a:spcAft>
          <a:spcPct val="0"/>
        </a:spcAft>
        <a:buChar char="–"/>
        <a:defRPr sz="2215">
          <a:solidFill>
            <a:schemeClr val="tx1"/>
          </a:solidFill>
          <a:latin typeface="+mn-lt"/>
          <a:cs typeface="+mn-cs"/>
        </a:defRPr>
      </a:lvl2pPr>
      <a:lvl3pPr marL="1055097" indent="-211020" algn="l" rtl="0" eaLnBrk="0" fontAlgn="base" hangingPunct="0">
        <a:spcBef>
          <a:spcPct val="20000"/>
        </a:spcBef>
        <a:spcAft>
          <a:spcPct val="0"/>
        </a:spcAft>
        <a:buChar char="•"/>
        <a:defRPr sz="1846">
          <a:solidFill>
            <a:schemeClr val="tx1"/>
          </a:solidFill>
          <a:latin typeface="+mn-lt"/>
          <a:cs typeface="+mn-cs"/>
        </a:defRPr>
      </a:lvl3pPr>
      <a:lvl4pPr marL="1477136" indent="-211020" algn="l" rtl="0" eaLnBrk="0" fontAlgn="base" hangingPunct="0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  <a:cs typeface="+mn-cs"/>
        </a:defRPr>
      </a:lvl4pPr>
      <a:lvl5pPr marL="1899175" indent="-21102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77">
          <a:solidFill>
            <a:schemeClr val="tx1"/>
          </a:solidFill>
          <a:latin typeface="+mn-lt"/>
          <a:cs typeface="+mn-cs"/>
        </a:defRPr>
      </a:lvl5pPr>
      <a:lvl6pPr marL="2321213" indent="-21102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477">
          <a:solidFill>
            <a:schemeClr val="tx1"/>
          </a:solidFill>
          <a:latin typeface="+mn-lt"/>
          <a:cs typeface="+mn-cs"/>
        </a:defRPr>
      </a:lvl6pPr>
      <a:lvl7pPr marL="2743253" indent="-21102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477">
          <a:solidFill>
            <a:schemeClr val="tx1"/>
          </a:solidFill>
          <a:latin typeface="+mn-lt"/>
          <a:cs typeface="+mn-cs"/>
        </a:defRPr>
      </a:lvl7pPr>
      <a:lvl8pPr marL="3165291" indent="-21102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477">
          <a:solidFill>
            <a:schemeClr val="tx1"/>
          </a:solidFill>
          <a:latin typeface="+mn-lt"/>
          <a:cs typeface="+mn-cs"/>
        </a:defRPr>
      </a:lvl8pPr>
      <a:lvl9pPr marL="3587330" indent="-21102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47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+wisconsin+(diagnostic)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8250" y="1996123"/>
            <a:ext cx="7429500" cy="2387600"/>
          </a:xfrm>
        </p:spPr>
        <p:txBody>
          <a:bodyPr>
            <a:noAutofit/>
          </a:bodyPr>
          <a:lstStyle/>
          <a:p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/>
              <a:t>Искусственный интеллект </a:t>
            </a:r>
            <a:br>
              <a:rPr lang="ru-RU" sz="3600" dirty="0" smtClean="0"/>
            </a:br>
            <a:r>
              <a:rPr lang="ru-RU" sz="3600" dirty="0" smtClean="0"/>
              <a:t>в медицине 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12570" y="4973638"/>
            <a:ext cx="7429500" cy="1061402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ст. преп. каф. </a:t>
            </a:r>
            <a:r>
              <a:rPr lang="ru-RU" dirty="0"/>
              <a:t>МОСТ ИИТММ ННГУ</a:t>
            </a:r>
          </a:p>
          <a:p>
            <a:pPr algn="r"/>
            <a:r>
              <a:rPr lang="ru-RU" dirty="0" smtClean="0"/>
              <a:t>Васильев Евгений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7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Медицинские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196976"/>
            <a:ext cx="4442460" cy="4968875"/>
          </a:xfrm>
        </p:spPr>
        <p:txBody>
          <a:bodyPr/>
          <a:lstStyle/>
          <a:p>
            <a:r>
              <a:rPr lang="ru-RU" dirty="0" smtClean="0"/>
              <a:t>Ключевое отличие современной ситуации – это качественный скачок в алгоритмах анализа изображений.</a:t>
            </a:r>
          </a:p>
          <a:p>
            <a:r>
              <a:rPr lang="ru-RU" dirty="0" smtClean="0"/>
              <a:t>В медицине изображения активно используются в огромном количестве приложений.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/>
          <a:srcRect l="49789" t="17724" r="1243" b="3686"/>
          <a:stretch>
            <a:fillRect/>
          </a:stretch>
        </p:blipFill>
        <p:spPr>
          <a:xfrm>
            <a:off x="4999290" y="1307508"/>
            <a:ext cx="4460906" cy="44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диагностики, которые можно решить применением 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Селективное </a:t>
            </a:r>
            <a:r>
              <a:rPr lang="ru-RU" dirty="0" smtClean="0"/>
              <a:t>внимание: </a:t>
            </a:r>
            <a:r>
              <a:rPr lang="ru-RU" dirty="0"/>
              <a:t>находки </a:t>
            </a:r>
            <a:r>
              <a:rPr lang="ru-RU" dirty="0" smtClean="0"/>
              <a:t>в нецелевых </a:t>
            </a:r>
            <a:r>
              <a:rPr lang="ru-RU" dirty="0"/>
              <a:t>органах могут быть </a:t>
            </a:r>
            <a:r>
              <a:rPr lang="ru-RU" dirty="0" smtClean="0"/>
              <a:t>пропущены. Два </a:t>
            </a:r>
            <a:r>
              <a:rPr lang="ru-RU" dirty="0"/>
              <a:t>основных типа </a:t>
            </a:r>
            <a:r>
              <a:rPr lang="ru-RU" dirty="0" smtClean="0"/>
              <a:t>ошибок: пропущенная находка (42% случаев); </a:t>
            </a:r>
            <a:r>
              <a:rPr lang="ru-RU" dirty="0"/>
              <a:t>пропуск дополнительных находок после первой найденной </a:t>
            </a:r>
            <a:r>
              <a:rPr lang="ru-RU" dirty="0" smtClean="0"/>
              <a:t>(22% случаев)</a:t>
            </a:r>
            <a:r>
              <a:rPr lang="en-US" dirty="0" smtClean="0"/>
              <a:t>[1].</a:t>
            </a:r>
          </a:p>
          <a:p>
            <a:r>
              <a:rPr lang="ru-RU" dirty="0" smtClean="0"/>
              <a:t>Показатели </a:t>
            </a:r>
            <a:r>
              <a:rPr lang="ru-RU" dirty="0"/>
              <a:t>точные измерения которых требует больших временных </a:t>
            </a:r>
            <a:r>
              <a:rPr lang="ru-RU" dirty="0" smtClean="0"/>
              <a:t>затрат, </a:t>
            </a:r>
            <a:r>
              <a:rPr lang="ru-RU" dirty="0"/>
              <a:t>превышающих возможности в реальных </a:t>
            </a:r>
            <a:r>
              <a:rPr lang="ru-RU" dirty="0" smtClean="0"/>
              <a:t>условиях. Пример: точная </a:t>
            </a:r>
            <a:r>
              <a:rPr lang="ru-RU" dirty="0"/>
              <a:t>оценка поражения </a:t>
            </a:r>
            <a:r>
              <a:rPr lang="ru-RU" dirty="0" smtClean="0"/>
              <a:t>при </a:t>
            </a:r>
            <a:r>
              <a:rPr lang="en-US" dirty="0" smtClean="0"/>
              <a:t>COVID</a:t>
            </a:r>
            <a:r>
              <a:rPr lang="ru-RU" dirty="0" smtClean="0"/>
              <a:t>-19</a:t>
            </a:r>
            <a:r>
              <a:rPr lang="en-US" dirty="0" smtClean="0"/>
              <a:t>.</a:t>
            </a:r>
          </a:p>
          <a:p>
            <a:r>
              <a:rPr lang="ru-RU" dirty="0" smtClean="0"/>
              <a:t>Недостаток </a:t>
            </a:r>
            <a:r>
              <a:rPr lang="ru-RU" dirty="0"/>
              <a:t>времени для анализа описания исследования на Анализ одного изображения есть лишь </a:t>
            </a:r>
            <a:r>
              <a:rPr lang="ru-RU" dirty="0" smtClean="0"/>
              <a:t>3-4 секунды </a:t>
            </a:r>
            <a:r>
              <a:rPr lang="en-US" dirty="0" smtClean="0"/>
              <a:t>[2].</a:t>
            </a:r>
            <a:r>
              <a:rPr lang="ru-RU" dirty="0" smtClean="0"/>
              <a:t> Невозможность </a:t>
            </a:r>
            <a:r>
              <a:rPr lang="ru-RU" dirty="0"/>
              <a:t>системной оценки качества </a:t>
            </a:r>
            <a:r>
              <a:rPr lang="ru-RU" dirty="0" smtClean="0"/>
              <a:t>исследований</a:t>
            </a:r>
            <a:endParaRPr lang="en-US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9313" y="5161895"/>
            <a:ext cx="88444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600" i="1" dirty="0" smtClean="0"/>
              <a:t>Fool </a:t>
            </a:r>
            <a:r>
              <a:rPr lang="en-US" sz="1600" i="1" dirty="0"/>
              <a:t>me twice: delayed diagnoses in radiology with emphasis on perpetuated </a:t>
            </a:r>
            <a:r>
              <a:rPr lang="en-US" sz="1600" i="1" dirty="0" smtClean="0"/>
              <a:t>errors</a:t>
            </a:r>
          </a:p>
          <a:p>
            <a:pPr marL="342900" indent="-342900">
              <a:buFontTx/>
              <a:buAutoNum type="arabicParenR"/>
            </a:pPr>
            <a:r>
              <a:rPr lang="en-US" sz="1600" i="1" dirty="0"/>
              <a:t>The effects of changes in utilization and technological advancements of cross-sectional imaging on radiologist workload </a:t>
            </a: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3273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Система автоматической диагностики ЭКГ и </a:t>
            </a:r>
            <a:r>
              <a:rPr lang="ru-RU" dirty="0" err="1" smtClean="0"/>
              <a:t>кардиорегистрации</a:t>
            </a:r>
            <a:r>
              <a:rPr lang="ru-RU" dirty="0" smtClean="0"/>
              <a:t> в ПАК «</a:t>
            </a:r>
            <a:r>
              <a:rPr lang="ru-RU" dirty="0" err="1" smtClean="0"/>
              <a:t>КИБЕРсердце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196976"/>
            <a:ext cx="4555264" cy="4968875"/>
          </a:xfrm>
        </p:spPr>
        <p:txBody>
          <a:bodyPr/>
          <a:lstStyle/>
          <a:p>
            <a:r>
              <a:rPr lang="ru-RU" dirty="0" smtClean="0"/>
              <a:t>Задачи:</a:t>
            </a:r>
          </a:p>
          <a:p>
            <a:pPr lvl="1"/>
            <a:r>
              <a:rPr lang="ru-RU" dirty="0" smtClean="0"/>
              <a:t>запись одного отведения ЭКГ до 72 часов;</a:t>
            </a:r>
          </a:p>
          <a:p>
            <a:pPr lvl="1"/>
            <a:r>
              <a:rPr lang="ru-RU" dirty="0" smtClean="0"/>
              <a:t>возможность обратной связи с врачом по принципу «красная кнопка»;</a:t>
            </a:r>
          </a:p>
          <a:p>
            <a:pPr lvl="1"/>
            <a:r>
              <a:rPr lang="ru-RU" dirty="0" smtClean="0"/>
              <a:t>выявление редких приступообразных нарушений ритма сердца;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776" t="9206"/>
          <a:stretch>
            <a:fillRect/>
          </a:stretch>
        </p:blipFill>
        <p:spPr bwMode="auto">
          <a:xfrm>
            <a:off x="5131841" y="3512321"/>
            <a:ext cx="4165938" cy="258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0384" y="1034042"/>
            <a:ext cx="4376871" cy="244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45" y="4511993"/>
            <a:ext cx="1809754" cy="16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</a:t>
            </a:r>
            <a:r>
              <a:rPr lang="en-US" dirty="0" smtClean="0"/>
              <a:t> 3D-</a:t>
            </a:r>
            <a:r>
              <a:rPr lang="ru-RU" dirty="0" err="1" smtClean="0"/>
              <a:t>цефалометрия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196976"/>
            <a:ext cx="4922734" cy="4968875"/>
          </a:xfrm>
        </p:spPr>
        <p:txBody>
          <a:bodyPr/>
          <a:lstStyle/>
          <a:p>
            <a:r>
              <a:rPr lang="ru-RU" dirty="0" smtClean="0"/>
              <a:t>Задача:</a:t>
            </a:r>
          </a:p>
          <a:p>
            <a:pPr lvl="1"/>
            <a:r>
              <a:rPr lang="ru-RU" dirty="0" smtClean="0"/>
              <a:t>Обнаружение анатомических особенностей челюсти и тканей;</a:t>
            </a:r>
          </a:p>
          <a:p>
            <a:pPr lvl="1"/>
            <a:r>
              <a:rPr lang="ru-RU" dirty="0" smtClean="0"/>
              <a:t>С помощью глубокого обучения выполняется нахождение ключевых точек черепа;</a:t>
            </a:r>
          </a:p>
          <a:p>
            <a:pPr lvl="1"/>
            <a:r>
              <a:rPr lang="ru-RU" dirty="0" smtClean="0"/>
              <a:t>Отсутствие открытых наборов данных и сложность разметки трехмерных массивов данных</a:t>
            </a:r>
            <a:r>
              <a:rPr lang="en-US" dirty="0"/>
              <a:t>.</a:t>
            </a:r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4728" y="3999431"/>
            <a:ext cx="3085293" cy="215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0961" y="1125642"/>
            <a:ext cx="3355783" cy="272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479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социальный проект </a:t>
            </a:r>
            <a:r>
              <a:rPr lang="en-US" dirty="0" err="1" smtClean="0"/>
              <a:t>ProRodinki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6254" y="1036482"/>
            <a:ext cx="8196291" cy="523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986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</a:t>
            </a:r>
            <a:r>
              <a:rPr lang="en-US" dirty="0" smtClean="0"/>
              <a:t>COVID-19 – </a:t>
            </a:r>
            <a:r>
              <a:rPr lang="ru-RU" dirty="0" smtClean="0"/>
              <a:t>быстрая оценка КТ в условиях пандемии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955" t="21777"/>
          <a:stretch/>
        </p:blipFill>
        <p:spPr>
          <a:xfrm>
            <a:off x="1071153" y="1243159"/>
            <a:ext cx="8072847" cy="50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определение объема </a:t>
            </a:r>
            <a:r>
              <a:rPr lang="ru-RU" dirty="0" err="1" smtClean="0"/>
              <a:t>эпикардиального</a:t>
            </a:r>
            <a:r>
              <a:rPr lang="ru-RU" dirty="0" smtClean="0"/>
              <a:t> жира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39" t="19002"/>
          <a:stretch/>
        </p:blipFill>
        <p:spPr>
          <a:xfrm>
            <a:off x="882261" y="1253762"/>
            <a:ext cx="8281851" cy="49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1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ИИ в гистопатологии (1)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728" t="11534"/>
          <a:stretch/>
        </p:blipFill>
        <p:spPr>
          <a:xfrm>
            <a:off x="1221896" y="1123404"/>
            <a:ext cx="7242836" cy="51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ИИ в гистопатологии </a:t>
            </a:r>
            <a:r>
              <a:rPr lang="ru-RU" dirty="0" smtClean="0"/>
              <a:t>(</a:t>
            </a:r>
            <a:r>
              <a:rPr lang="ru-RU" dirty="0"/>
              <a:t>2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9179"/>
          <a:stretch/>
        </p:blipFill>
        <p:spPr>
          <a:xfrm>
            <a:off x="1272381" y="1104239"/>
            <a:ext cx="7086082" cy="51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рентген органов грудной клетки (1)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Задача: </a:t>
            </a:r>
            <a:r>
              <a:rPr lang="ru-RU" dirty="0"/>
              <a:t>диагностика заболеваний органов грудной клетки по флюорографии </a:t>
            </a:r>
            <a:endParaRPr lang="ru-RU" dirty="0" smtClean="0"/>
          </a:p>
          <a:p>
            <a:r>
              <a:rPr lang="ru-RU" dirty="0" smtClean="0"/>
              <a:t>Данные: </a:t>
            </a:r>
            <a:r>
              <a:rPr lang="ru-RU" dirty="0"/>
              <a:t>цифровые изображения размер </a:t>
            </a:r>
            <a:r>
              <a:rPr lang="ru-RU" dirty="0" smtClean="0"/>
              <a:t>1024</a:t>
            </a:r>
            <a:r>
              <a:rPr lang="en-US" dirty="0" smtClean="0"/>
              <a:t>x</a:t>
            </a:r>
            <a:r>
              <a:rPr lang="ru-RU" dirty="0" smtClean="0"/>
              <a:t>1024 </a:t>
            </a:r>
            <a:endParaRPr lang="en-US" dirty="0" smtClean="0"/>
          </a:p>
          <a:p>
            <a:r>
              <a:rPr lang="ru-RU" dirty="0" smtClean="0"/>
              <a:t>Доступны </a:t>
            </a:r>
            <a:r>
              <a:rPr lang="ru-RU" dirty="0"/>
              <a:t>большие публичные базы данных и десятки тысяч исследований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483" t="61166"/>
          <a:stretch/>
        </p:blipFill>
        <p:spPr>
          <a:xfrm>
            <a:off x="1281040" y="3448594"/>
            <a:ext cx="7068764" cy="22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196976"/>
            <a:ext cx="5443861" cy="4968875"/>
          </a:xfrm>
        </p:spPr>
        <p:txBody>
          <a:bodyPr/>
          <a:lstStyle/>
          <a:p>
            <a:r>
              <a:rPr lang="ru-RU" sz="1800" dirty="0" smtClean="0"/>
              <a:t>Согласно прогнозу </a:t>
            </a:r>
            <a:r>
              <a:rPr lang="en-US" sz="1800" dirty="0" smtClean="0"/>
              <a:t>Global Market Insights, </a:t>
            </a:r>
            <a:r>
              <a:rPr lang="ru-RU" sz="1800" dirty="0" smtClean="0"/>
              <a:t>рынок ИИ в медицине продемонстрирует совокупный среднегодовой темп роста равный 40% в период 2017-2024, прогнозируемый объем рынка ИИ в медицинских изображениях 2.4 миллиарда долларов.</a:t>
            </a:r>
          </a:p>
          <a:p>
            <a:pPr marL="0" indent="0">
              <a:buNone/>
            </a:pPr>
            <a:endParaRPr lang="ru-RU" sz="1800" dirty="0"/>
          </a:p>
          <a:p>
            <a:r>
              <a:rPr lang="ru-RU" sz="1800" dirty="0" smtClean="0"/>
              <a:t>В ноябре 2017 </a:t>
            </a:r>
            <a:r>
              <a:rPr lang="en-US" sz="1800" dirty="0" err="1" smtClean="0"/>
              <a:t>Nvidia</a:t>
            </a:r>
            <a:r>
              <a:rPr lang="en-US" sz="1800" dirty="0" smtClean="0"/>
              <a:t> </a:t>
            </a:r>
            <a:r>
              <a:rPr lang="ru-RU" sz="1800" dirty="0" smtClean="0"/>
              <a:t>выпустила пресс-релиз о начале сотрудничества с </a:t>
            </a:r>
            <a:r>
              <a:rPr lang="en-US" sz="1800" dirty="0" smtClean="0"/>
              <a:t>General Electric Healthcare </a:t>
            </a:r>
            <a:r>
              <a:rPr lang="ru-RU" sz="1800" dirty="0" smtClean="0"/>
              <a:t>в области ИИ для медицинских изображений.</a:t>
            </a:r>
            <a:r>
              <a:rPr lang="en-US" sz="1800" dirty="0" smtClean="0"/>
              <a:t> </a:t>
            </a:r>
            <a:r>
              <a:rPr lang="ru-RU" sz="1800" dirty="0" smtClean="0"/>
              <a:t>К 2020 году </a:t>
            </a:r>
            <a:r>
              <a:rPr lang="ru-RU" sz="1800" dirty="0" smtClean="0"/>
              <a:t>в программе участвовало 1000 </a:t>
            </a:r>
            <a:r>
              <a:rPr lang="ru-RU" sz="1800" dirty="0" err="1" smtClean="0"/>
              <a:t>стартапов</a:t>
            </a:r>
            <a:r>
              <a:rPr lang="ru-RU" sz="1800" dirty="0" smtClean="0"/>
              <a:t> по ИИ в </a:t>
            </a:r>
            <a:r>
              <a:rPr lang="ru-RU" sz="1800" dirty="0" smtClean="0"/>
              <a:t>медицине.</a:t>
            </a:r>
            <a:endParaRPr lang="ru-RU" sz="1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36" y="1196976"/>
            <a:ext cx="3475864" cy="32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рентген органов </a:t>
            </a:r>
            <a:r>
              <a:rPr lang="ru-RU" dirty="0"/>
              <a:t>грудной клетки </a:t>
            </a:r>
            <a:r>
              <a:rPr lang="ru-RU" dirty="0" smtClean="0"/>
              <a:t>(2)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9330"/>
          <a:stretch/>
        </p:blipFill>
        <p:spPr>
          <a:xfrm>
            <a:off x="1000085" y="1045027"/>
            <a:ext cx="7769139" cy="51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4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рентген органов грудной клетки </a:t>
            </a:r>
            <a:r>
              <a:rPr lang="ru-RU" dirty="0" smtClean="0"/>
              <a:t>(3)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0919" b="696"/>
          <a:stretch/>
        </p:blipFill>
        <p:spPr>
          <a:xfrm>
            <a:off x="1208071" y="1187950"/>
            <a:ext cx="7792237" cy="501482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 bwMode="auto">
          <a:xfrm>
            <a:off x="8530046" y="4441371"/>
            <a:ext cx="653143" cy="7837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7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алгоритмов глубокого обучения</a:t>
            </a:r>
            <a:r>
              <a:rPr lang="en-US" dirty="0" smtClean="0"/>
              <a:t> (1)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2356" b="5838"/>
          <a:stretch/>
        </p:blipFill>
        <p:spPr>
          <a:xfrm>
            <a:off x="647130" y="1227908"/>
            <a:ext cx="8549122" cy="50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7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Ошибки алгоритмов глубокого обучения</a:t>
            </a:r>
            <a:r>
              <a:rPr lang="en-US" dirty="0"/>
              <a:t> </a:t>
            </a:r>
            <a:r>
              <a:rPr lang="en-US" dirty="0" smtClean="0"/>
              <a:t>(2)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1946" t="24659" r="3316" b="26082"/>
          <a:stretch/>
        </p:blipFill>
        <p:spPr>
          <a:xfrm>
            <a:off x="1097278" y="1267095"/>
            <a:ext cx="7289607" cy="343553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8316" y="5484978"/>
            <a:ext cx="8450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“Why Should I Trust You</a:t>
            </a:r>
            <a:r>
              <a:rPr lang="en-US" i="1" dirty="0" smtClean="0">
                <a:latin typeface="Arial" panose="020B0604020202020204" pitchFamily="34" charset="0"/>
              </a:rPr>
              <a:t>?” Explaining </a:t>
            </a:r>
            <a:r>
              <a:rPr lang="en-US" i="1" dirty="0">
                <a:latin typeface="Arial" panose="020B0604020202020204" pitchFamily="34" charset="0"/>
              </a:rPr>
              <a:t>the Predictions of Any Classifier. https://arxiv.org/pdf/1602.04938.pdf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213311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Ошибки алгоритмов глубокого обучения</a:t>
            </a:r>
            <a:r>
              <a:rPr lang="en-US" dirty="0"/>
              <a:t> </a:t>
            </a:r>
            <a:r>
              <a:rPr lang="en-US" dirty="0" smtClean="0"/>
              <a:t>(3)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981" t="18553" r="1252" b="643"/>
          <a:stretch/>
        </p:blipFill>
        <p:spPr>
          <a:xfrm>
            <a:off x="882261" y="1164781"/>
            <a:ext cx="7947047" cy="50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1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</a:t>
            </a:r>
            <a:r>
              <a:rPr lang="ru-RU" dirty="0" err="1" smtClean="0"/>
              <a:t>дерматоскопия</a:t>
            </a:r>
            <a:r>
              <a:rPr lang="ru-RU" dirty="0" smtClean="0"/>
              <a:t> (1)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954" y="1263715"/>
            <a:ext cx="8214935" cy="4781006"/>
          </a:xfrm>
        </p:spPr>
        <p:txBody>
          <a:bodyPr/>
          <a:lstStyle/>
          <a:p>
            <a:r>
              <a:rPr lang="ru-RU" dirty="0" smtClean="0"/>
              <a:t>Задача: отличить меланомы от родинок</a:t>
            </a:r>
          </a:p>
          <a:p>
            <a:r>
              <a:rPr lang="ru-RU" dirty="0" smtClean="0"/>
              <a:t>Данные: </a:t>
            </a:r>
            <a:r>
              <a:rPr lang="en-US" dirty="0" smtClean="0"/>
              <a:t>RGB </a:t>
            </a:r>
            <a:r>
              <a:rPr lang="ru-RU" dirty="0" smtClean="0"/>
              <a:t>изображения, размер порядка 256</a:t>
            </a:r>
            <a:r>
              <a:rPr lang="en-US" dirty="0" smtClean="0"/>
              <a:t>x256</a:t>
            </a:r>
          </a:p>
          <a:p>
            <a:endParaRPr lang="ru-RU" dirty="0"/>
          </a:p>
          <a:p>
            <a:r>
              <a:rPr lang="ru-RU" dirty="0" smtClean="0"/>
              <a:t>Доступны большие публичные массивы данных (десятки тысяч)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/>
          <a:srcRect l="10771" t="58449" r="2646" b="2104"/>
          <a:stretch/>
        </p:blipFill>
        <p:spPr>
          <a:xfrm>
            <a:off x="1134195" y="3401325"/>
            <a:ext cx="7461165" cy="22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1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</a:t>
            </a:r>
            <a:r>
              <a:rPr lang="ru-RU" dirty="0" err="1" smtClean="0"/>
              <a:t>дерматоскопия</a:t>
            </a:r>
            <a:r>
              <a:rPr lang="ru-RU" dirty="0" smtClean="0"/>
              <a:t> (2)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Программный продукт </a:t>
            </a:r>
            <a:r>
              <a:rPr lang="en-US" dirty="0" err="1" smtClean="0"/>
              <a:t>Moleanalyzer</a:t>
            </a:r>
            <a:r>
              <a:rPr lang="en-US" dirty="0" smtClean="0"/>
              <a:t>-Pro, </a:t>
            </a:r>
            <a:r>
              <a:rPr lang="ru-RU" dirty="0" smtClean="0"/>
              <a:t>сертифицированный в ЕС как медицинское изделие.</a:t>
            </a:r>
          </a:p>
          <a:p>
            <a:r>
              <a:rPr lang="ru-RU" dirty="0" smtClean="0"/>
              <a:t>Анализ работы продукта независимыми исследователями на двух выборках: с маркировкой и без.</a:t>
            </a:r>
          </a:p>
          <a:p>
            <a:r>
              <a:rPr lang="ru-RU" dirty="0" smtClean="0"/>
              <a:t>Маркировка в рамках существующих практик часто используется для обозначения подозрительных участков.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" t="51283" r="-396" b="18163"/>
          <a:stretch/>
        </p:blipFill>
        <p:spPr>
          <a:xfrm>
            <a:off x="503655" y="3515780"/>
            <a:ext cx="8907045" cy="200092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82261" y="5516709"/>
            <a:ext cx="88616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Winkler, J. K., Fink, C., </a:t>
            </a:r>
            <a:r>
              <a:rPr lang="en-US" sz="1400" i="1" dirty="0" err="1"/>
              <a:t>Toberer</a:t>
            </a:r>
            <a:r>
              <a:rPr lang="en-US" sz="1400" i="1" dirty="0"/>
              <a:t>, F</a:t>
            </a:r>
            <a:r>
              <a:rPr lang="en-US" sz="1400" i="1" dirty="0" smtClean="0"/>
              <a:t>. et al. </a:t>
            </a:r>
            <a:r>
              <a:rPr lang="en-US" sz="1400" i="1" dirty="0"/>
              <a:t>(2019). Association Between Surgical Skin Markings in </a:t>
            </a:r>
            <a:r>
              <a:rPr lang="en-US" sz="1400" i="1" dirty="0" err="1"/>
              <a:t>Dermoscopic</a:t>
            </a:r>
            <a:r>
              <a:rPr lang="en-US" sz="1400" i="1" dirty="0"/>
              <a:t> Images and Diagnostic Performance of a Deep Learning Convolutional Neural Network for Melanoma Recognition. JAMA dermatology, 155(10), 1135–1141</a:t>
            </a:r>
            <a:r>
              <a:rPr lang="en-US" sz="1400" i="1" dirty="0" smtClean="0"/>
              <a:t>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7892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</a:t>
            </a:r>
            <a:r>
              <a:rPr lang="ru-RU" dirty="0" err="1" smtClean="0"/>
              <a:t>дерматоскопия</a:t>
            </a:r>
            <a:r>
              <a:rPr lang="ru-RU" dirty="0" smtClean="0"/>
              <a:t> (3)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что обращал внимание алгоритм? Пример родинки, красным отмечены пиксели, важные для принятия решения.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/>
          <a:srcRect l="27362" t="45993" r="28872" b="33138"/>
          <a:stretch/>
        </p:blipFill>
        <p:spPr>
          <a:xfrm>
            <a:off x="332872" y="2442211"/>
            <a:ext cx="9240255" cy="247840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5745" y="5218976"/>
            <a:ext cx="92402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Winkler, J. K., Fink, C., </a:t>
            </a:r>
            <a:r>
              <a:rPr lang="en-US" sz="1400" i="1" dirty="0" err="1"/>
              <a:t>Toberer</a:t>
            </a:r>
            <a:r>
              <a:rPr lang="en-US" sz="1400" i="1" dirty="0"/>
              <a:t>, F</a:t>
            </a:r>
            <a:r>
              <a:rPr lang="en-US" sz="1400" i="1" dirty="0" smtClean="0"/>
              <a:t>. et al. </a:t>
            </a:r>
            <a:r>
              <a:rPr lang="en-US" sz="1400" i="1" dirty="0"/>
              <a:t>(2019). Association Between Surgical Skin Markings in </a:t>
            </a:r>
            <a:r>
              <a:rPr lang="en-US" sz="1400" i="1" dirty="0" err="1"/>
              <a:t>Dermoscopic</a:t>
            </a:r>
            <a:r>
              <a:rPr lang="en-US" sz="1400" i="1" dirty="0"/>
              <a:t> Images and Diagnostic Performance of a Deep Learning Convolutional Neural Network for Melanoma Recognition. JAMA dermatology, 155(10), 1135–1141</a:t>
            </a:r>
            <a:r>
              <a:rPr lang="en-US" sz="1400" i="1" dirty="0" smtClean="0"/>
              <a:t>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20719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Барьеры</a:t>
            </a:r>
            <a:r>
              <a:rPr lang="en-US" dirty="0" smtClean="0"/>
              <a:t> </a:t>
            </a:r>
            <a:r>
              <a:rPr lang="ru-RU" dirty="0" smtClean="0"/>
              <a:t>для массового внедрения 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196976"/>
            <a:ext cx="8853799" cy="4968875"/>
          </a:xfrm>
        </p:spPr>
        <p:txBody>
          <a:bodyPr/>
          <a:lstStyle/>
          <a:p>
            <a:r>
              <a:rPr lang="ru-RU" sz="2000" dirty="0" smtClean="0"/>
              <a:t>Недостоверные результаты, предоставленные исследователями / ИИ компаниями. Сбор стандартизированных медицинских данных очень дорог. Сбор репрезентативных </a:t>
            </a:r>
            <a:r>
              <a:rPr lang="ru-RU" sz="2000" dirty="0" err="1" smtClean="0"/>
              <a:t>нестандартизированных</a:t>
            </a:r>
            <a:r>
              <a:rPr lang="ru-RU" sz="2000" dirty="0" smtClean="0"/>
              <a:t> выборок данных затруднен.</a:t>
            </a:r>
          </a:p>
          <a:p>
            <a:r>
              <a:rPr lang="ru-RU" sz="2000" dirty="0" smtClean="0"/>
              <a:t>Для большинства разработок сложно оценить эффект от внедрения и реальное влияние на систему здравоохранения. Необходима разработка устойчивой бизнес-модели.</a:t>
            </a:r>
          </a:p>
          <a:p>
            <a:r>
              <a:rPr lang="ru-RU" sz="2000" dirty="0" smtClean="0"/>
              <a:t>Система регистрации медицинских изделий</a:t>
            </a:r>
          </a:p>
          <a:p>
            <a:pPr lvl="1"/>
            <a:r>
              <a:rPr lang="ru-RU" sz="2000" dirty="0" smtClean="0"/>
              <a:t>Существенно замедляет инновации из-за долгого цикла регистрации</a:t>
            </a:r>
          </a:p>
          <a:p>
            <a:pPr lvl="1"/>
            <a:r>
              <a:rPr lang="ru-RU" sz="2000" dirty="0" smtClean="0"/>
              <a:t>Не включает в себя корректных методик для тестирования ИИ. Идет формирование регуляторной базы. </a:t>
            </a:r>
            <a:endParaRPr lang="ru-RU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08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Национальная технологическая инициатива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119" y="1131661"/>
            <a:ext cx="9539647" cy="44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Автоматизация диагностики на основе существующих процедур;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Ускорение разработки новых лекарств;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Персонализированный подбор терапии и прогнозирование результатов терапии;</a:t>
            </a:r>
          </a:p>
          <a:p>
            <a:r>
              <a:rPr lang="ru-RU" dirty="0" smtClean="0"/>
              <a:t>Разработка новых технологий ранней диагностики.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1885" t="53561" r="17589" b="27155"/>
          <a:stretch/>
        </p:blipFill>
        <p:spPr>
          <a:xfrm>
            <a:off x="1767422" y="3886579"/>
            <a:ext cx="5878704" cy="1360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7457" t="18875" r="6502" b="58269"/>
          <a:stretch/>
        </p:blipFill>
        <p:spPr>
          <a:xfrm>
            <a:off x="1584960" y="1959727"/>
            <a:ext cx="5869577" cy="13196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направления ИИ в медицине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1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Будущее развитие ИИ в медицине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ru-RU" dirty="0" smtClean="0"/>
              <a:t>ИИ хорошо справляется с автоматизацией рутинной работы, подсчета сложных </a:t>
            </a:r>
            <a:r>
              <a:rPr lang="ru-RU" dirty="0" err="1" smtClean="0"/>
              <a:t>биомаркеров</a:t>
            </a:r>
            <a:r>
              <a:rPr lang="ru-RU" dirty="0" smtClean="0"/>
              <a:t> и выявлении сложных случаев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Подавляющая часть потока изображений будет автоматически обрабатываться облачными системами, но самые сложные исследования будут передаваться человеку на детальный анализ.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3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/>
          <p:cNvSpPr txBox="1">
            <a:spLocks/>
          </p:cNvSpPr>
          <p:nvPr/>
        </p:nvSpPr>
        <p:spPr bwMode="auto">
          <a:xfrm>
            <a:off x="357722" y="1196976"/>
            <a:ext cx="89154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29" indent="-316529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215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3" indent="-2637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15">
                <a:solidFill>
                  <a:schemeClr val="tx1"/>
                </a:solidFill>
                <a:latin typeface="+mn-lt"/>
                <a:cs typeface="+mn-cs"/>
              </a:defRPr>
            </a:lvl2pPr>
            <a:lvl3pPr marL="1055097" indent="-21102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46">
                <a:solidFill>
                  <a:schemeClr val="tx1"/>
                </a:solidFill>
                <a:latin typeface="+mn-lt"/>
                <a:cs typeface="+mn-cs"/>
              </a:defRPr>
            </a:lvl3pPr>
            <a:lvl4pPr marL="1477136" indent="-21102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46">
                <a:solidFill>
                  <a:schemeClr val="tx1"/>
                </a:solidFill>
                <a:latin typeface="+mn-lt"/>
                <a:cs typeface="+mn-cs"/>
              </a:defRPr>
            </a:lvl4pPr>
            <a:lvl5pPr marL="1899175" indent="-21102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77">
                <a:solidFill>
                  <a:schemeClr val="tx1"/>
                </a:solidFill>
                <a:latin typeface="+mn-lt"/>
                <a:cs typeface="+mn-cs"/>
              </a:defRPr>
            </a:lvl5pPr>
            <a:lvl6pPr marL="2321213" indent="-21102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77">
                <a:solidFill>
                  <a:schemeClr val="tx1"/>
                </a:solidFill>
                <a:latin typeface="+mn-lt"/>
                <a:cs typeface="+mn-cs"/>
              </a:defRPr>
            </a:lvl6pPr>
            <a:lvl7pPr marL="2743253" indent="-21102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77">
                <a:solidFill>
                  <a:schemeClr val="tx1"/>
                </a:solidFill>
                <a:latin typeface="+mn-lt"/>
                <a:cs typeface="+mn-cs"/>
              </a:defRPr>
            </a:lvl7pPr>
            <a:lvl8pPr marL="3165291" indent="-21102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77">
                <a:solidFill>
                  <a:schemeClr val="tx1"/>
                </a:solidFill>
                <a:latin typeface="+mn-lt"/>
                <a:cs typeface="+mn-cs"/>
              </a:defRPr>
            </a:lvl8pPr>
            <a:lvl9pPr marL="3587330" indent="-21102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77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ru-RU" kern="0" dirty="0" smtClean="0"/>
              <a:t>Машина </a:t>
            </a:r>
            <a:r>
              <a:rPr lang="ru-RU" kern="0" dirty="0"/>
              <a:t>не устает и способна работать круглосуточно, может </a:t>
            </a:r>
            <a:r>
              <a:rPr lang="ru-RU" kern="0" dirty="0" smtClean="0"/>
              <a:t>быстро проводить </a:t>
            </a:r>
            <a:r>
              <a:rPr lang="ru-RU" kern="0" dirty="0"/>
              <a:t>сложные вычисления, недоступные или </a:t>
            </a:r>
            <a:r>
              <a:rPr lang="ru-RU" kern="0" dirty="0" smtClean="0"/>
              <a:t>слишком </a:t>
            </a:r>
            <a:r>
              <a:rPr lang="ru-RU" kern="0" dirty="0" err="1" smtClean="0"/>
              <a:t>трудозатратные</a:t>
            </a:r>
            <a:r>
              <a:rPr lang="ru-RU" kern="0" dirty="0" smtClean="0"/>
              <a:t> </a:t>
            </a:r>
            <a:r>
              <a:rPr lang="ru-RU" kern="0" dirty="0"/>
              <a:t>для человека</a:t>
            </a:r>
            <a:r>
              <a:rPr lang="ru-RU" kern="0" dirty="0" smtClean="0"/>
              <a:t>.</a:t>
            </a:r>
            <a:endParaRPr lang="ru-RU" kern="0" dirty="0"/>
          </a:p>
          <a:p>
            <a:r>
              <a:rPr lang="ru-RU" kern="0" dirty="0" smtClean="0"/>
              <a:t>Эти </a:t>
            </a:r>
            <a:r>
              <a:rPr lang="ru-RU" kern="0" dirty="0"/>
              <a:t>идеи стимулировали исследования еще в 60х годах 20го года, </a:t>
            </a:r>
            <a:r>
              <a:rPr lang="ru-RU" kern="0" dirty="0" smtClean="0"/>
              <a:t>в том </a:t>
            </a:r>
            <a:r>
              <a:rPr lang="ru-RU" kern="0" dirty="0"/>
              <a:t>числе в СССР</a:t>
            </a:r>
            <a:r>
              <a:rPr lang="ru-RU" kern="0" dirty="0" smtClean="0"/>
              <a:t>.</a:t>
            </a:r>
            <a:endParaRPr lang="ru-RU" kern="0" dirty="0"/>
          </a:p>
          <a:p>
            <a:r>
              <a:rPr lang="ru-RU" kern="0" dirty="0" smtClean="0"/>
              <a:t>Первые </a:t>
            </a:r>
            <a:r>
              <a:rPr lang="ru-RU" kern="0" dirty="0"/>
              <a:t>подходы сводились к поиску формального </a:t>
            </a:r>
            <a:r>
              <a:rPr lang="ru-RU" kern="0" dirty="0" smtClean="0"/>
              <a:t>алгоритма принятия </a:t>
            </a:r>
            <a:r>
              <a:rPr lang="ru-RU" kern="0" dirty="0"/>
              <a:t>решения на основе нескольких </a:t>
            </a:r>
            <a:r>
              <a:rPr lang="ru-RU" kern="0" dirty="0" smtClean="0"/>
              <a:t>входных показателей.</a:t>
            </a:r>
            <a:endParaRPr lang="ru-RU" kern="0" dirty="0"/>
          </a:p>
          <a:p>
            <a:endParaRPr lang="ru-RU" kern="0" dirty="0" smtClean="0"/>
          </a:p>
          <a:p>
            <a:r>
              <a:rPr lang="ru-RU" kern="0" dirty="0" smtClean="0"/>
              <a:t>Пример</a:t>
            </a:r>
            <a:r>
              <a:rPr lang="ru-RU" kern="0" dirty="0"/>
              <a:t>: </a:t>
            </a:r>
            <a:endParaRPr lang="ru-RU" kern="0" dirty="0" smtClean="0"/>
          </a:p>
          <a:p>
            <a:pPr marL="0" indent="0">
              <a:buNone/>
            </a:pPr>
            <a:r>
              <a:rPr lang="ru-RU" kern="0" dirty="0"/>
              <a:t> </a:t>
            </a:r>
            <a:r>
              <a:rPr lang="ru-RU" kern="0" dirty="0" smtClean="0"/>
              <a:t>диагностика </a:t>
            </a:r>
            <a:r>
              <a:rPr lang="ru-RU" kern="0" dirty="0"/>
              <a:t>и </a:t>
            </a:r>
            <a:r>
              <a:rPr lang="ru-RU" kern="0" dirty="0" smtClean="0"/>
              <a:t>лечение </a:t>
            </a:r>
            <a:r>
              <a:rPr lang="ru-RU" kern="0" dirty="0"/>
              <a:t>ожирения.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Первые алгоритмы на основе правил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z="1000" dirty="0"/>
              <a:t>ИИ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8256" t="54263" r="40590" b="984"/>
          <a:stretch/>
        </p:blipFill>
        <p:spPr>
          <a:xfrm>
            <a:off x="5400893" y="4069911"/>
            <a:ext cx="3568936" cy="221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Первые алгоритмы на основе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Первые алгоритмы программирования вручную после интервью с врачами и анализа медицинских </a:t>
            </a:r>
            <a:r>
              <a:rPr lang="ru-RU" sz="2000" dirty="0" smtClean="0"/>
              <a:t>рекомендаций. </a:t>
            </a:r>
            <a:endParaRPr lang="en-US" sz="2000" dirty="0" smtClean="0"/>
          </a:p>
          <a:p>
            <a:r>
              <a:rPr lang="ru-RU" sz="2000" dirty="0" smtClean="0"/>
              <a:t>Следующий </a:t>
            </a:r>
            <a:r>
              <a:rPr lang="ru-RU" sz="2000" dirty="0"/>
              <a:t>шаг заключался в уходе от простых правил и использование алгоритмов машинного обучения которые н</a:t>
            </a:r>
            <a:r>
              <a:rPr lang="ru-RU" sz="2000" dirty="0" smtClean="0"/>
              <a:t>а </a:t>
            </a:r>
            <a:r>
              <a:rPr lang="ru-RU" sz="2000" dirty="0"/>
              <a:t>основе </a:t>
            </a:r>
            <a:r>
              <a:rPr lang="ru-RU" sz="2000" dirty="0" smtClean="0"/>
              <a:t>данных.</a:t>
            </a:r>
          </a:p>
          <a:p>
            <a:r>
              <a:rPr lang="ru-RU" sz="2000" dirty="0" smtClean="0"/>
              <a:t>Пример: </a:t>
            </a:r>
            <a:r>
              <a:rPr lang="ru-RU" sz="2000" dirty="0"/>
              <a:t>диагностика рака молочной железы на основе ряда показателей оцененных врачами по изображению биопсии радиусы клеток гладкость границ симметричность и </a:t>
            </a:r>
            <a:r>
              <a:rPr lang="ru-RU" sz="2000" dirty="0" smtClean="0"/>
              <a:t>т.д.</a:t>
            </a:r>
            <a:endParaRPr lang="ru-RU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53279" b="7652"/>
          <a:stretch/>
        </p:blipFill>
        <p:spPr>
          <a:xfrm>
            <a:off x="1908116" y="3950658"/>
            <a:ext cx="6213918" cy="196813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05989" y="5979517"/>
            <a:ext cx="6428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hlinkClick r:id="rId3"/>
              </a:rPr>
              <a:t>https://archive.ics.uci.edu/ml/datasets/breast+cancer+wisconsin+(diagnostic)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35231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Переход от правил к обучению на примерах (1)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Набор правил может быть использован для обнаружения инсульта на медицинских изображениях напрямую </a:t>
            </a:r>
            <a:endParaRPr lang="ru-RU" dirty="0" smtClean="0"/>
          </a:p>
          <a:p>
            <a:pPr lvl="1"/>
            <a:r>
              <a:rPr lang="ru-RU" dirty="0" smtClean="0"/>
              <a:t>например </a:t>
            </a:r>
            <a:r>
              <a:rPr lang="ru-RU" dirty="0"/>
              <a:t>инсульт обычно локализован в одном полушарии </a:t>
            </a:r>
            <a:endParaRPr lang="ru-RU" dirty="0" smtClean="0"/>
          </a:p>
          <a:p>
            <a:pPr lvl="1"/>
            <a:r>
              <a:rPr lang="ru-RU" dirty="0" smtClean="0"/>
              <a:t>лёгкое </a:t>
            </a:r>
            <a:r>
              <a:rPr lang="ru-RU" dirty="0"/>
              <a:t>потемнение изображение </a:t>
            </a:r>
            <a:endParaRPr lang="ru-RU" dirty="0" smtClean="0"/>
          </a:p>
          <a:p>
            <a:pPr lvl="1"/>
            <a:r>
              <a:rPr lang="ru-RU" dirty="0" smtClean="0"/>
              <a:t>потери анатомических границ</a:t>
            </a:r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marL="422038" lvl="1" indent="0" algn="ctr">
              <a:buNone/>
            </a:pPr>
            <a:r>
              <a:rPr lang="ru-RU" dirty="0" smtClean="0"/>
              <a:t>Но так ли работают опытные рентгенологи?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7020" t="49428" r="2948" b="10827"/>
          <a:stretch/>
        </p:blipFill>
        <p:spPr>
          <a:xfrm>
            <a:off x="2232859" y="3230879"/>
            <a:ext cx="5709906" cy="22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2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от правил к обучению на примерах </a:t>
            </a:r>
            <a:r>
              <a:rPr lang="ru-RU" dirty="0" smtClean="0"/>
              <a:t>(</a:t>
            </a:r>
            <a:r>
              <a:rPr lang="ru-RU" dirty="0"/>
              <a:t>2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2800" dirty="0" smtClean="0"/>
              <a:t>НЕТ!</a:t>
            </a:r>
          </a:p>
          <a:p>
            <a:r>
              <a:rPr lang="ru-RU" sz="2000" dirty="0" smtClean="0"/>
              <a:t>Рентгенологи распознают паттерны, которые они видели на тысячах медицинских снимков ранее.</a:t>
            </a:r>
            <a:endParaRPr lang="ru-RU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0734" t="11460" r="16672" b="26772"/>
          <a:stretch/>
        </p:blipFill>
        <p:spPr>
          <a:xfrm>
            <a:off x="2734490" y="2468364"/>
            <a:ext cx="4580709" cy="29571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62496" y="5548631"/>
            <a:ext cx="71058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/>
              <a:t>Melo</a:t>
            </a:r>
            <a:r>
              <a:rPr lang="en-US" sz="1400" i="1" dirty="0"/>
              <a:t> M, </a:t>
            </a:r>
            <a:r>
              <a:rPr lang="en-US" sz="1400" i="1" dirty="0" err="1"/>
              <a:t>Scarpin</a:t>
            </a:r>
            <a:r>
              <a:rPr lang="en-US" sz="1400" i="1" dirty="0"/>
              <a:t> DJ, </a:t>
            </a:r>
            <a:r>
              <a:rPr lang="en-US" sz="1400" i="1" dirty="0" err="1"/>
              <a:t>Amaro</a:t>
            </a:r>
            <a:r>
              <a:rPr lang="en-US" sz="1400" i="1" dirty="0"/>
              <a:t> E Jr, </a:t>
            </a:r>
            <a:r>
              <a:rPr lang="en-US" sz="1400" i="1" dirty="0" err="1"/>
              <a:t>Passos</a:t>
            </a:r>
            <a:r>
              <a:rPr lang="en-US" sz="1400" i="1" dirty="0"/>
              <a:t> RB, Sato JR, </a:t>
            </a:r>
            <a:r>
              <a:rPr lang="en-US" sz="1400" i="1" dirty="0" err="1"/>
              <a:t>Friston</a:t>
            </a:r>
            <a:r>
              <a:rPr lang="en-US" sz="1400" i="1" dirty="0"/>
              <a:t> KJ, Price CJ. </a:t>
            </a:r>
            <a:r>
              <a:rPr lang="en-US" sz="1400" i="1" dirty="0" smtClean="0"/>
              <a:t>(2011). </a:t>
            </a:r>
          </a:p>
          <a:p>
            <a:r>
              <a:rPr lang="en-US" sz="1400" i="1" dirty="0" smtClean="0"/>
              <a:t>How </a:t>
            </a:r>
            <a:r>
              <a:rPr lang="en-US" sz="1400" i="1" dirty="0"/>
              <a:t>doctors generate diagnostic hypotheses: a study of radiological diagnosis </a:t>
            </a:r>
            <a:endParaRPr lang="en-US" sz="1400" i="1" dirty="0" smtClean="0"/>
          </a:p>
          <a:p>
            <a:r>
              <a:rPr lang="en-US" sz="1400" i="1" dirty="0" smtClean="0"/>
              <a:t>with </a:t>
            </a:r>
            <a:r>
              <a:rPr lang="en-US" sz="1400" i="1" dirty="0"/>
              <a:t>functional magnetic resonance imaging. </a:t>
            </a:r>
            <a:r>
              <a:rPr lang="en-US" sz="1400" i="1" dirty="0" err="1"/>
              <a:t>PLoS</a:t>
            </a:r>
            <a:r>
              <a:rPr lang="en-US" sz="1400" i="1" dirty="0"/>
              <a:t> </a:t>
            </a:r>
            <a:r>
              <a:rPr lang="en-US" sz="1400" i="1" dirty="0" smtClean="0"/>
              <a:t>One;6(12</a:t>
            </a:r>
            <a:r>
              <a:rPr lang="en-US" sz="1400" i="1" dirty="0"/>
              <a:t>):e28752</a:t>
            </a:r>
            <a:r>
              <a:rPr lang="en-US" sz="1400" i="1" dirty="0" smtClean="0"/>
              <a:t>.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28006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диагностирует современный ИИ (1)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 и обучаются с использованием большого количества пар входные данные требуемые ответ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432" t="38374" r="-1"/>
          <a:stretch/>
        </p:blipFill>
        <p:spPr>
          <a:xfrm>
            <a:off x="1062445" y="2168434"/>
            <a:ext cx="7754323" cy="37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7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диагностирует современный ИИ </a:t>
            </a:r>
            <a:r>
              <a:rPr lang="ru-RU" dirty="0" smtClean="0"/>
              <a:t>(2)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процессе обучения система вознаграждается за правильный ответ и штрафуют за </a:t>
            </a:r>
            <a:r>
              <a:rPr lang="ru-RU" dirty="0" smtClean="0"/>
              <a:t>неправильные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В результате обработки огромных массивов данных нейронные сети способны формируют признаки и закономерности, которые могут быть слишком сложными для выявления их человеком (глубокое представление данных). 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Нижний Новгород, 2022 г.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Искусственный интеллект в медицине</a:t>
            </a:r>
            <a:endParaRPr lang="ru-RU" dirty="0" smtClean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4712" t="30775" r="3969" b="26278"/>
          <a:stretch/>
        </p:blipFill>
        <p:spPr>
          <a:xfrm>
            <a:off x="2009502" y="2090056"/>
            <a:ext cx="5886995" cy="21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3464"/>
      </p:ext>
    </p:extLst>
  </p:cSld>
  <p:clrMapOvr>
    <a:masterClrMapping/>
  </p:clrMapOvr>
</p:sld>
</file>

<file path=ppt/theme/theme1.xml><?xml version="1.0" encoding="utf-8"?>
<a:theme xmlns:a="http://schemas.openxmlformats.org/drawingml/2006/main" name="1_itlab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1371</Words>
  <Application>Microsoft Office PowerPoint</Application>
  <PresentationFormat>Лист A4 (210x297 мм)</PresentationFormat>
  <Paragraphs>178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Bernard MT Condensed</vt:lpstr>
      <vt:lpstr>Calibri</vt:lpstr>
      <vt:lpstr>Wingdings</vt:lpstr>
      <vt:lpstr>1_itlab</vt:lpstr>
      <vt:lpstr> Искусственный интеллект  в медицине </vt:lpstr>
      <vt:lpstr>Введение</vt:lpstr>
      <vt:lpstr>Основные направления ИИ в медицине</vt:lpstr>
      <vt:lpstr>Первые алгоритмы на основе правил</vt:lpstr>
      <vt:lpstr>Первые алгоритмы на основе данных</vt:lpstr>
      <vt:lpstr>Переход от правил к обучению на примерах (1)</vt:lpstr>
      <vt:lpstr>Переход от правил к обучению на примерах (2)</vt:lpstr>
      <vt:lpstr>Как диагностирует современный ИИ (1)</vt:lpstr>
      <vt:lpstr>Как диагностирует современный ИИ (2)</vt:lpstr>
      <vt:lpstr>Медицинские изображения</vt:lpstr>
      <vt:lpstr>Проблемы диагностики, которые можно решить применением ИИ</vt:lpstr>
      <vt:lpstr>Пример: Система автоматической диагностики ЭКГ и кардиорегистрации в ПАК «КИБЕРсердце»</vt:lpstr>
      <vt:lpstr>Пример: 3D-цефалометрия</vt:lpstr>
      <vt:lpstr>Пример: социальный проект ProRodinki</vt:lpstr>
      <vt:lpstr>Пример: COVID-19 – быстрая оценка КТ в условиях пандемии</vt:lpstr>
      <vt:lpstr>Пример: определение объема эпикардиального жира</vt:lpstr>
      <vt:lpstr>Пример: ИИ в гистопатологии (1)</vt:lpstr>
      <vt:lpstr>Пример: ИИ в гистопатологии (2)</vt:lpstr>
      <vt:lpstr>Пример: рентген органов грудной клетки (1)</vt:lpstr>
      <vt:lpstr>Пример: рентген органов грудной клетки (2)</vt:lpstr>
      <vt:lpstr>Пример: рентген органов грудной клетки (3)</vt:lpstr>
      <vt:lpstr>Ошибки алгоритмов глубокого обучения (1)</vt:lpstr>
      <vt:lpstr>Ошибки алгоритмов глубокого обучения (2)</vt:lpstr>
      <vt:lpstr>Ошибки алгоритмов глубокого обучения (3)</vt:lpstr>
      <vt:lpstr>Пример: дерматоскопия (1)</vt:lpstr>
      <vt:lpstr>Пример: дерматоскопия (2)</vt:lpstr>
      <vt:lpstr>Пример: дерматоскопия (3)</vt:lpstr>
      <vt:lpstr>Барьеры для массового внедрения ИИ</vt:lpstr>
      <vt:lpstr>Национальная технологическая инициатива</vt:lpstr>
      <vt:lpstr>Будущее развитие ИИ в медицине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глубокого обучения и примеры их практического применения для решения задач компьютерного зрения</dc:title>
  <dc:creator>kustikova.v</dc:creator>
  <cp:lastModifiedBy>vasiliev</cp:lastModifiedBy>
  <cp:revision>198</cp:revision>
  <dcterms:created xsi:type="dcterms:W3CDTF">2017-09-12T10:37:20Z</dcterms:created>
  <dcterms:modified xsi:type="dcterms:W3CDTF">2022-05-31T10:56:39Z</dcterms:modified>
</cp:coreProperties>
</file>